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AE6073-D47D-4E84-85BA-D5B6408964C5}" v="6" dt="2018-10-29T12:13:05.288"/>
    <p1510:client id="{E70629C9-38C6-0D0E-037C-2E16FF225095}" v="11" dt="2018-10-29T16:07:17.501"/>
    <p1510:client id="{2BE5EAFC-ED27-9ADB-B182-E4EAB3C4A4BE}" v="5" dt="2018-10-30T13:35:53.115"/>
    <p1510:client id="{D29DC31F-E1E5-CF90-2D50-3B44D82EA221}" v="8" dt="2018-10-30T14:12:09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1707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533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2619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78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150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310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18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40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29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235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0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0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4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6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26B4A6-75C9-49B0-ABCC-A06150946620}"/>
              </a:ext>
            </a:extLst>
          </p:cNvPr>
          <p:cNvSpPr txBox="1"/>
          <p:nvPr/>
        </p:nvSpPr>
        <p:spPr>
          <a:xfrm>
            <a:off x="697536" y="2864149"/>
            <a:ext cx="5781890" cy="6554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 err="1">
                <a:solidFill>
                  <a:srgbClr val="000000"/>
                </a:solidFill>
                <a:latin typeface="Century Gothic"/>
                <a:ea typeface="+mj-ea"/>
                <a:cs typeface="+mj-cs"/>
              </a:rPr>
              <a:t>ncca</a:t>
            </a:r>
            <a:r>
              <a:rPr lang="en-US" sz="3600" b="1" kern="1200" dirty="0">
                <a:solidFill>
                  <a:srgbClr val="000000"/>
                </a:solidFill>
                <a:latin typeface="Century Gothic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rgbClr val="000000"/>
                </a:solidFill>
                <a:latin typeface="Century Gothic"/>
                <a:ea typeface="+mj-ea"/>
                <a:cs typeface="+mj-cs"/>
              </a:rPr>
              <a:t>RenderFarm</a:t>
            </a:r>
            <a:r>
              <a:rPr lang="en-US" sz="3600" b="1" kern="1200" dirty="0">
                <a:solidFill>
                  <a:srgbClr val="000000"/>
                </a:solidFill>
                <a:latin typeface="Century Gothic"/>
                <a:ea typeface="+mj-ea"/>
                <a:cs typeface="+mj-cs"/>
              </a:rPr>
              <a:t> Tool</a:t>
            </a:r>
            <a:endParaRPr lang="en-US" sz="3600" kern="1200">
              <a:solidFill>
                <a:srgbClr val="000000"/>
              </a:solidFill>
              <a:latin typeface="Century Gothic"/>
              <a:ea typeface="+mj-ea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841" y="3134893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latin typeface="Century Gothic"/>
                <a:cs typeface="Calibri"/>
              </a:rPr>
              <a:t>Maya: </a:t>
            </a:r>
            <a:r>
              <a:rPr lang="en-US" sz="1800" b="1" dirty="0" err="1">
                <a:solidFill>
                  <a:srgbClr val="000000"/>
                </a:solidFill>
                <a:latin typeface="Century Gothic"/>
                <a:cs typeface="Calibri"/>
              </a:rPr>
              <a:t>VRay</a:t>
            </a:r>
            <a:endParaRPr lang="en-US" sz="1800" b="1" kern="1200" dirty="0" err="1">
              <a:solidFill>
                <a:srgbClr val="000000"/>
              </a:solidFill>
              <a:latin typeface="Century Gothic"/>
              <a:cs typeface="Calibri"/>
            </a:endParaRPr>
          </a:p>
        </p:txBody>
      </p:sp>
      <p:sp>
        <p:nvSpPr>
          <p:cNvPr id="29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25">
            <a:extLst>
              <a:ext uri="{FF2B5EF4-FFF2-40B4-BE49-F238E27FC236}">
                <a16:creationId xmlns:a16="http://schemas.microsoft.com/office/drawing/2014/main" id="{4F72F23D-CAC5-4F82-BC1C-2EB83D45C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260000">
            <a:off x="8663237" y="2745707"/>
            <a:ext cx="2338471" cy="194142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AD4B514-EB9B-4098-990B-F1C977BBC4BC}"/>
              </a:ext>
            </a:extLst>
          </p:cNvPr>
          <p:cNvSpPr txBox="1"/>
          <p:nvPr/>
        </p:nvSpPr>
        <p:spPr>
          <a:xfrm>
            <a:off x="700505" y="5038557"/>
            <a:ext cx="2743200" cy="8803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err="1">
                <a:latin typeface="Century Gothic"/>
              </a:rPr>
              <a:t>Constantinos</a:t>
            </a:r>
            <a:r>
              <a:rPr lang="en-US" dirty="0">
                <a:latin typeface="Century Gothic"/>
                <a:cs typeface="Calibri"/>
              </a:rPr>
              <a:t> </a:t>
            </a:r>
            <a:r>
              <a:rPr lang="en-US" err="1">
                <a:latin typeface="Century Gothic"/>
                <a:cs typeface="Calibri"/>
              </a:rPr>
              <a:t>Glynos</a:t>
            </a:r>
            <a:endParaRPr lang="en-US">
              <a:latin typeface="Century Gothic"/>
            </a:endParaRPr>
          </a:p>
          <a:p>
            <a:pPr>
              <a:lnSpc>
                <a:spcPct val="150000"/>
              </a:lnSpc>
            </a:pPr>
            <a:r>
              <a:rPr lang="en-US" err="1">
                <a:latin typeface="Century Gothic"/>
                <a:cs typeface="Calibri"/>
              </a:rPr>
              <a:t>Michail</a:t>
            </a:r>
            <a:r>
              <a:rPr lang="en-US" dirty="0">
                <a:latin typeface="Century Gothic"/>
                <a:cs typeface="Calibri"/>
              </a:rPr>
              <a:t> </a:t>
            </a:r>
            <a:r>
              <a:rPr lang="en-US" err="1">
                <a:latin typeface="Century Gothic"/>
                <a:cs typeface="Calibri"/>
              </a:rPr>
              <a:t>Agoulas</a:t>
            </a:r>
            <a:endParaRPr lang="en-US">
              <a:latin typeface="Century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7558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83" y="1735444"/>
            <a:ext cx="5149310" cy="48443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  <a:cs typeface="Calibri"/>
              </a:rPr>
              <a:t>The tool will check if you have any existing directories with the same name on the server and prompt for action (replace or rename).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  <a:cs typeface="Calibri"/>
              </a:rPr>
              <a:t>It will also update your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.</a:t>
            </a:r>
            <a:r>
              <a:rPr lang="en-US" sz="2000" dirty="0" err="1">
                <a:solidFill>
                  <a:schemeClr val="accent1"/>
                </a:solidFill>
                <a:latin typeface="Century Gothic"/>
                <a:cs typeface="Calibri"/>
              </a:rPr>
              <a:t>vrscene</a:t>
            </a:r>
            <a:r>
              <a:rPr lang="en-US" sz="2000" dirty="0">
                <a:latin typeface="Century Gothic"/>
                <a:cs typeface="Calibri"/>
              </a:rPr>
              <a:t> file to match the paths of the </a:t>
            </a:r>
            <a:r>
              <a:rPr lang="en-US" sz="2000" dirty="0" err="1">
                <a:latin typeface="Century Gothic"/>
                <a:cs typeface="Calibri"/>
              </a:rPr>
              <a:t>renderfarm</a:t>
            </a:r>
            <a:r>
              <a:rPr lang="en-US" sz="2000" dirty="0">
                <a:latin typeface="Century Gothic"/>
                <a:cs typeface="Calibri"/>
              </a:rPr>
              <a:t>.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  <a:cs typeface="Calibri"/>
              </a:rPr>
              <a:t>Enter your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password </a:t>
            </a:r>
            <a:r>
              <a:rPr lang="en-US" sz="2000" dirty="0">
                <a:latin typeface="Century Gothic"/>
                <a:cs typeface="Calibri"/>
              </a:rPr>
              <a:t>again to upload your project directory onto the </a:t>
            </a:r>
            <a:r>
              <a:rPr lang="en-US" sz="2000" dirty="0" err="1">
                <a:latin typeface="Century Gothic"/>
                <a:cs typeface="Calibri"/>
              </a:rPr>
              <a:t>tete</a:t>
            </a:r>
            <a:r>
              <a:rPr lang="en-US" sz="2000" dirty="0">
                <a:latin typeface="Century Gothic"/>
                <a:cs typeface="Calibri"/>
              </a:rPr>
              <a:t> server.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6488381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2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C9945B4-96A7-4A5F-A6AC-7D2A71F23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168" y="4715"/>
            <a:ext cx="5710989" cy="685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06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83" y="1708707"/>
            <a:ext cx="4320468" cy="475080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2900" indent="-342900">
              <a:lnSpc>
                <a:spcPct val="125000"/>
              </a:lnSpc>
            </a:pPr>
            <a:r>
              <a:rPr lang="en-US" sz="2000">
                <a:latin typeface="Century Gothic"/>
                <a:cs typeface="Calibri"/>
              </a:rPr>
              <a:t>Once the files are uploaded, the tool will prompt for a quota check on the server.</a:t>
            </a: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>
                <a:latin typeface="Century Gothic"/>
                <a:cs typeface="Calibri"/>
              </a:rPr>
              <a:t>If you do not have enough disk space (quota) available on the server, your renders will not be saved anywhere.</a:t>
            </a:r>
            <a:endParaRPr lang="en-US">
              <a:latin typeface="Calibri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>
                <a:solidFill>
                  <a:schemeClr val="accent1"/>
                </a:solidFill>
                <a:latin typeface="Century Gothic"/>
              </a:rPr>
              <a:t>Skip </a:t>
            </a:r>
            <a:r>
              <a:rPr lang="en-US" sz="2000">
                <a:latin typeface="Century Gothic"/>
              </a:rPr>
              <a:t>online quota check </a:t>
            </a:r>
            <a:r>
              <a:rPr lang="en-US" sz="2000" u="sng">
                <a:latin typeface="Century Gothic"/>
              </a:rPr>
              <a:t>iff</a:t>
            </a:r>
            <a:r>
              <a:rPr lang="en-US" sz="2000">
                <a:latin typeface="Century Gothic"/>
              </a:rPr>
              <a:t> you are sure you have enough space available.</a:t>
            </a:r>
            <a:endParaRPr lang="en-US" sz="2000" dirty="0">
              <a:latin typeface="Century Gothic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5659538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DE72723-94AF-4A94-AE4F-429B245D2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822" y="-7948"/>
            <a:ext cx="6539831" cy="68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4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562" y="1869128"/>
            <a:ext cx="4320468" cy="44834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</a:rPr>
              <a:t>The 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output images directory</a:t>
            </a:r>
            <a:r>
              <a:rPr lang="en-US" sz="2000" dirty="0">
                <a:latin typeface="Century Gothic"/>
              </a:rPr>
              <a:t> is set from within your 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.</a:t>
            </a:r>
            <a:r>
              <a:rPr lang="en-US" sz="2000" dirty="0" err="1">
                <a:solidFill>
                  <a:schemeClr val="accent1"/>
                </a:solidFill>
                <a:latin typeface="Century Gothic"/>
              </a:rPr>
              <a:t>vrscene</a:t>
            </a:r>
            <a:r>
              <a:rPr lang="en-US" sz="2000" dirty="0">
                <a:latin typeface="Century Gothic"/>
              </a:rPr>
              <a:t> and project directory settings.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</a:rPr>
              <a:t>Check the 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Job info</a:t>
            </a:r>
            <a:r>
              <a:rPr lang="en-US" sz="2000" dirty="0">
                <a:latin typeface="Century Gothic"/>
              </a:rPr>
              <a:t> data before submitting the job to </a:t>
            </a:r>
            <a:r>
              <a:rPr lang="en-US" sz="2000" dirty="0" err="1">
                <a:latin typeface="Century Gothic"/>
              </a:rPr>
              <a:t>Qube</a:t>
            </a:r>
            <a:r>
              <a:rPr lang="en-US" sz="2000" dirty="0">
                <a:latin typeface="Century Gothic"/>
              </a:rPr>
              <a:t>.</a:t>
            </a:r>
            <a:endParaRPr lang="en-US"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</a:rPr>
              <a:t>Type 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y</a:t>
            </a:r>
            <a:r>
              <a:rPr lang="en-US" sz="2000" dirty="0">
                <a:latin typeface="Century Gothic"/>
              </a:rPr>
              <a:t> and 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Enter </a:t>
            </a:r>
            <a:r>
              <a:rPr lang="en-US" sz="2000" dirty="0">
                <a:latin typeface="Century Gothic"/>
              </a:rPr>
              <a:t>to continue.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5699645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2" name="Picture 4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EFBBF7AD-F047-4A7D-895F-069DCF398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926" y="-3563"/>
            <a:ext cx="6499726" cy="686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52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141" y="1668602"/>
            <a:ext cx="4320468" cy="481764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342900">
              <a:lnSpc>
                <a:spcPct val="125000"/>
              </a:lnSpc>
            </a:pPr>
            <a:r>
              <a:rPr lang="en-US" sz="2000">
                <a:solidFill>
                  <a:schemeClr val="accent1"/>
                </a:solidFill>
                <a:latin typeface="Century Gothic"/>
                <a:cs typeface="Calibri"/>
              </a:rPr>
              <a:t>Wrangle </a:t>
            </a:r>
            <a:r>
              <a:rPr lang="en-US" sz="2000">
                <a:latin typeface="Century Gothic"/>
                <a:cs typeface="Calibri"/>
              </a:rPr>
              <a:t>your renders from the terminal.</a:t>
            </a: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>
                <a:latin typeface="Century Gothic"/>
              </a:rPr>
              <a:t>At this point you can </a:t>
            </a:r>
            <a:r>
              <a:rPr lang="en-US" sz="2000">
                <a:solidFill>
                  <a:schemeClr val="accent1"/>
                </a:solidFill>
                <a:latin typeface="Century Gothic"/>
              </a:rPr>
              <a:t>safely close the terminal</a:t>
            </a:r>
            <a:r>
              <a:rPr lang="en-US" sz="2000">
                <a:latin typeface="Century Gothic"/>
              </a:rPr>
              <a:t> and wrangle your renders from </a:t>
            </a:r>
            <a:r>
              <a:rPr lang="en-US" sz="2000">
                <a:solidFill>
                  <a:schemeClr val="accent1"/>
                </a:solidFill>
                <a:latin typeface="Century Gothic"/>
              </a:rPr>
              <a:t>Qube</a:t>
            </a:r>
            <a:r>
              <a:rPr lang="en-US" sz="2000">
                <a:latin typeface="Century Gothic"/>
              </a:rPr>
              <a:t>. But it's advised that you leave the terminal open.</a:t>
            </a:r>
            <a:endParaRPr lang="en-US" sz="2000" dirty="0">
              <a:latin typeface="Century Gothic"/>
            </a:endParaRP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>
                <a:latin typeface="Century Gothic"/>
              </a:rPr>
              <a:t>Now we </a:t>
            </a:r>
            <a:r>
              <a:rPr lang="en-US" sz="2000">
                <a:solidFill>
                  <a:schemeClr val="accent1"/>
                </a:solidFill>
                <a:latin typeface="Century Gothic"/>
              </a:rPr>
              <a:t>wait </a:t>
            </a:r>
            <a:r>
              <a:rPr lang="en-US" sz="2000">
                <a:latin typeface="Century Gothic"/>
              </a:rPr>
              <a:t>for it to finish.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>
                <a:latin typeface="Century Gothic"/>
              </a:rPr>
              <a:t>You can </a:t>
            </a:r>
            <a:r>
              <a:rPr lang="en-US" sz="2000" b="1">
                <a:solidFill>
                  <a:srgbClr val="FF0000"/>
                </a:solidFill>
                <a:latin typeface="Century Gothic"/>
              </a:rPr>
              <a:t>now </a:t>
            </a:r>
            <a:r>
              <a:rPr lang="en-US" sz="2000">
                <a:solidFill>
                  <a:schemeClr val="accent1"/>
                </a:solidFill>
                <a:latin typeface="Century Gothic"/>
              </a:rPr>
              <a:t>continue </a:t>
            </a:r>
            <a:r>
              <a:rPr lang="en-US" sz="2000">
                <a:latin typeface="Century Gothic"/>
              </a:rPr>
              <a:t>to work on your scene.</a:t>
            </a:r>
            <a:endParaRPr lang="en-US" sz="2000" dirty="0">
              <a:latin typeface="Century Gothic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5539224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6" name="Picture 6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1D6BDC3B-C74D-4AEC-82B5-47AF1F6F3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611" y="4936"/>
            <a:ext cx="6620042" cy="684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54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15" y="1414602"/>
            <a:ext cx="4534362" cy="505827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</a:rPr>
              <a:t>Once the renders are </a:t>
            </a:r>
            <a:r>
              <a:rPr lang="en-US" sz="2000" dirty="0">
                <a:solidFill>
                  <a:schemeClr val="accent6"/>
                </a:solidFill>
                <a:latin typeface="Century Gothic"/>
              </a:rPr>
              <a:t>complete</a:t>
            </a:r>
            <a:r>
              <a:rPr lang="en-US" sz="2000" dirty="0">
                <a:latin typeface="Century Gothic"/>
              </a:rPr>
              <a:t>, the tool will prompt you to 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open the project directory</a:t>
            </a:r>
            <a:r>
              <a:rPr lang="en-US" sz="2000" dirty="0">
                <a:latin typeface="Century Gothic"/>
              </a:rPr>
              <a:t> on the server.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</a:rPr>
              <a:t>Type 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y</a:t>
            </a:r>
            <a:r>
              <a:rPr lang="en-US" sz="2000" dirty="0">
                <a:latin typeface="Century Gothic"/>
              </a:rPr>
              <a:t> and 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Enter</a:t>
            </a:r>
            <a:r>
              <a:rPr lang="en-US" sz="2000" dirty="0">
                <a:latin typeface="Century Gothic"/>
              </a:rPr>
              <a:t> so that the tool can 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open your project directory on the server</a:t>
            </a:r>
            <a:r>
              <a:rPr lang="en-US" sz="2000" dirty="0">
                <a:latin typeface="Century Gothic"/>
              </a:rPr>
              <a:t>.</a:t>
            </a:r>
            <a:r>
              <a:rPr lang="en-US" sz="2000" dirty="0">
                <a:latin typeface="Century Gothic"/>
                <a:cs typeface="Calibri"/>
              </a:rPr>
              <a:t> Otherwise, type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n</a:t>
            </a:r>
            <a:r>
              <a:rPr lang="en-US" sz="2000" dirty="0">
                <a:latin typeface="Century Gothic"/>
                <a:cs typeface="Calibri"/>
              </a:rPr>
              <a:t> and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Enter</a:t>
            </a:r>
            <a:r>
              <a:rPr lang="en-US" sz="2000" dirty="0">
                <a:latin typeface="Century Gothic"/>
                <a:cs typeface="Calibri"/>
              </a:rPr>
              <a:t>.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</a:rPr>
              <a:t>You can now close the terminal by pressing 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Enter </a:t>
            </a:r>
            <a:r>
              <a:rPr lang="en-US" sz="2000" dirty="0">
                <a:latin typeface="Century Gothic"/>
              </a:rPr>
              <a:t>again or by using the 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close button</a:t>
            </a:r>
            <a:r>
              <a:rPr lang="en-US" sz="2000" dirty="0">
                <a:latin typeface="Century Gothic"/>
              </a:rPr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5352066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Century Gothic"/>
              </a:rPr>
              <a:t>Finishing off</a:t>
            </a:r>
            <a:endParaRPr lang="en-US" dirty="0"/>
          </a:p>
        </p:txBody>
      </p:sp>
      <p:pic>
        <p:nvPicPr>
          <p:cNvPr id="2" name="Picture 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BFE0C50B-24F5-46B7-AECD-595BFB607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347" y="670236"/>
            <a:ext cx="6847307" cy="549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4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5D4D-5181-4731-92D4-DA4CC0447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123" y="951"/>
            <a:ext cx="12198924" cy="1409234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Century Gothic"/>
                <a:cs typeface="Calibri"/>
              </a:rPr>
              <a:t>Copy the example </a:t>
            </a:r>
            <a:r>
              <a:rPr lang="en-US">
                <a:latin typeface="Century Gothic"/>
                <a:cs typeface="Calibri"/>
              </a:rPr>
              <a:t>scene</a:t>
            </a:r>
            <a:endParaRPr lang="en-US">
              <a:latin typeface="Century Gothic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1C778-1303-45E0-97E0-18AA59A0A3C1}"/>
              </a:ext>
            </a:extLst>
          </p:cNvPr>
          <p:cNvSpPr txBox="1"/>
          <p:nvPr/>
        </p:nvSpPr>
        <p:spPr>
          <a:xfrm>
            <a:off x="868947" y="1235242"/>
            <a:ext cx="10133262" cy="8706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Century Gothic"/>
                <a:cs typeface="Arial"/>
              </a:rPr>
              <a:t>run the copy (cp) command with the recursive flag (-r)</a:t>
            </a:r>
            <a:endParaRPr lang="en-US" dirty="0">
              <a:latin typeface="Century Gothic"/>
              <a:cs typeface="Calibri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Century Gothic"/>
                <a:cs typeface="Arial"/>
              </a:rPr>
              <a:t>cp –r /public/bin/</a:t>
            </a:r>
            <a:r>
              <a:rPr lang="en-US" dirty="0" err="1">
                <a:solidFill>
                  <a:srgbClr val="FF0000"/>
                </a:solidFill>
                <a:latin typeface="Century Gothic"/>
                <a:cs typeface="Arial"/>
              </a:rPr>
              <a:t>ncca_renderfarm</a:t>
            </a:r>
            <a:r>
              <a:rPr lang="en-US" dirty="0">
                <a:solidFill>
                  <a:srgbClr val="FF0000"/>
                </a:solidFill>
                <a:latin typeface="Century Gothic"/>
                <a:cs typeface="Arial"/>
              </a:rPr>
              <a:t>/Documentation/Examples/Maya/</a:t>
            </a:r>
            <a:r>
              <a:rPr lang="en-US" dirty="0" err="1">
                <a:solidFill>
                  <a:srgbClr val="FF0000"/>
                </a:solidFill>
                <a:latin typeface="Century Gothic"/>
                <a:cs typeface="Arial"/>
              </a:rPr>
              <a:t>VRay</a:t>
            </a:r>
            <a:r>
              <a:rPr lang="en-US" dirty="0">
                <a:solidFill>
                  <a:srgbClr val="FF0000"/>
                </a:solidFill>
                <a:latin typeface="Century Gothic"/>
                <a:cs typeface="Arial"/>
              </a:rPr>
              <a:t>/ ~/Desktop</a:t>
            </a:r>
            <a:endParaRPr lang="en-US" dirty="0">
              <a:solidFill>
                <a:srgbClr val="FF0000"/>
              </a:solidFill>
              <a:latin typeface="Century Gothic"/>
              <a:cs typeface="Calibri"/>
            </a:endParaRPr>
          </a:p>
        </p:txBody>
      </p:sp>
      <p:pic>
        <p:nvPicPr>
          <p:cNvPr id="14" name="Picture 14" descr="A screen shot of a social media post&#10;&#10;Description generated with high confidence">
            <a:extLst>
              <a:ext uri="{FF2B5EF4-FFF2-40B4-BE49-F238E27FC236}">
                <a16:creationId xmlns:a16="http://schemas.microsoft.com/office/drawing/2014/main" id="{07DD5AA3-E2FA-456C-B3CE-BC9D9E58F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422" y="5471098"/>
            <a:ext cx="7702882" cy="130327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4E28ED6-2489-42B2-B040-DDC0E29F65E7}"/>
              </a:ext>
            </a:extLst>
          </p:cNvPr>
          <p:cNvSpPr txBox="1">
            <a:spLocks/>
          </p:cNvSpPr>
          <p:nvPr/>
        </p:nvSpPr>
        <p:spPr>
          <a:xfrm>
            <a:off x="39329" y="3883141"/>
            <a:ext cx="12158819" cy="1409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>
                <a:latin typeface="Century Gothic"/>
                <a:cs typeface="Calibri Light"/>
              </a:rPr>
              <a:t>Open Maya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B4F9B6-6BC2-4396-9BE5-DA6B6A344AE9}"/>
              </a:ext>
            </a:extLst>
          </p:cNvPr>
          <p:cNvSpPr txBox="1"/>
          <p:nvPr/>
        </p:nvSpPr>
        <p:spPr>
          <a:xfrm>
            <a:off x="1711157" y="5005136"/>
            <a:ext cx="9103894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Century Gothic"/>
                <a:cs typeface="Arial"/>
              </a:rPr>
              <a:t>goMaya &amp;</a:t>
            </a:r>
            <a:endParaRPr lang="en-US">
              <a:latin typeface="Century Gothic"/>
            </a:endParaRP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53A977A-8755-4A87-9657-FE0552A7C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821" y="2303082"/>
            <a:ext cx="8999620" cy="179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3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5D4D-5181-4731-92D4-DA4CC0447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96" y="-1278"/>
            <a:ext cx="12196697" cy="1422604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Century Gothic"/>
              </a:rPr>
              <a:t>Open the example </a:t>
            </a:r>
            <a:r>
              <a:rPr lang="en-US" dirty="0">
                <a:latin typeface="Century Gothic"/>
              </a:rPr>
              <a:t>scene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3680" y="1245825"/>
            <a:ext cx="5060186" cy="4032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2000" dirty="0">
                <a:solidFill>
                  <a:srgbClr val="4472C4"/>
                </a:solidFill>
                <a:latin typeface="Century Gothic"/>
                <a:cs typeface="Calibri"/>
              </a:rPr>
              <a:t>File -&gt; Open -&gt; cloth_sim_vray.ma</a:t>
            </a:r>
            <a:endParaRPr lang="en-US" dirty="0">
              <a:solidFill>
                <a:srgbClr val="4472C4"/>
              </a:solidFill>
              <a:cs typeface="Calibri"/>
            </a:endParaRPr>
          </a:p>
          <a:p>
            <a:pPr marL="457200" lvl="1" indent="0" algn="r">
              <a:buNone/>
            </a:pPr>
            <a:endParaRPr lang="en-US" sz="2000" dirty="0">
              <a:solidFill>
                <a:srgbClr val="4472C4"/>
              </a:solidFill>
              <a:latin typeface="Century Gothic"/>
              <a:cs typeface="Calibri"/>
            </a:endParaRPr>
          </a:p>
        </p:txBody>
      </p:sp>
      <p:pic>
        <p:nvPicPr>
          <p:cNvPr id="5" name="Picture 5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6424CE79-2C8E-4A75-958F-F3A37894A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80" y="1736384"/>
            <a:ext cx="9654673" cy="512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16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352" y="1748812"/>
            <a:ext cx="4213519" cy="402159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lnSpc>
                <a:spcPct val="135000"/>
              </a:lnSpc>
              <a:buNone/>
            </a:pP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File -&gt; Set Project...</a:t>
            </a:r>
            <a:endParaRPr lang="en-US" sz="2000" dirty="0">
              <a:solidFill>
                <a:schemeClr val="accent1"/>
              </a:solidFill>
              <a:latin typeface="Century Gothic"/>
            </a:endParaRPr>
          </a:p>
          <a:p>
            <a:pPr marL="342900" indent="-342900">
              <a:lnSpc>
                <a:spcPct val="135000"/>
              </a:lnSpc>
            </a:pPr>
            <a:endParaRPr lang="en-US" sz="2000" dirty="0">
              <a:latin typeface="Century Gothic"/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r>
              <a:rPr lang="en-US" sz="2000" dirty="0">
                <a:latin typeface="Century Gothic"/>
                <a:cs typeface="Calibri"/>
              </a:rPr>
              <a:t>Select the directory which is parent to all the project data files and folders.</a:t>
            </a:r>
            <a:endParaRPr lang="en-US" sz="3000" dirty="0"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endParaRPr lang="en-US" sz="2000" dirty="0">
              <a:latin typeface="Century Gothic"/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r>
              <a:rPr lang="en-US" sz="2000" b="1" dirty="0">
                <a:solidFill>
                  <a:srgbClr val="FF0000"/>
                </a:solidFill>
                <a:latin typeface="Century Gothic"/>
                <a:cs typeface="Calibri"/>
              </a:rPr>
              <a:t>Make sure you do not select another directory inside the parent directory</a:t>
            </a:r>
            <a:endParaRPr lang="en-US" sz="3000" b="1" dirty="0">
              <a:solidFill>
                <a:srgbClr val="FF0000"/>
              </a:solidFill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endParaRPr lang="en-US" sz="2000" dirty="0">
              <a:latin typeface="Century Gothic"/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r>
              <a:rPr lang="en-US" sz="2000" dirty="0">
                <a:latin typeface="Century Gothic"/>
                <a:cs typeface="Calibri"/>
              </a:rPr>
              <a:t>Click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Set</a:t>
            </a:r>
          </a:p>
          <a:p>
            <a:pPr marL="457200" lvl="1" indent="0">
              <a:buNone/>
            </a:pPr>
            <a:endParaRPr lang="en-US" sz="2000" dirty="0">
              <a:latin typeface="Century Gothic"/>
              <a:cs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12196697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Century Gothic"/>
              </a:rPr>
              <a:t>Set project directory</a:t>
            </a:r>
          </a:p>
        </p:txBody>
      </p:sp>
      <p:pic>
        <p:nvPicPr>
          <p:cNvPr id="2" name="Picture 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279E9D90-9195-4881-A05F-50474A97A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190" y="1642804"/>
            <a:ext cx="7542462" cy="402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41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878" y="1588393"/>
            <a:ext cx="4668045" cy="467059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lnSpc>
                <a:spcPct val="135000"/>
              </a:lnSpc>
              <a:buNone/>
            </a:pPr>
            <a:r>
              <a:rPr lang="en-US" sz="2000" dirty="0">
                <a:latin typeface="Century Gothic"/>
                <a:cs typeface="Calibri"/>
              </a:rPr>
              <a:t>Select the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 pPlane1 </a:t>
            </a:r>
            <a:r>
              <a:rPr lang="en-US" sz="2000" dirty="0">
                <a:latin typeface="Century Gothic"/>
              </a:rPr>
              <a:t>mesh</a:t>
            </a:r>
            <a:endParaRPr lang="en-US" dirty="0"/>
          </a:p>
          <a:p>
            <a:pPr marL="0" indent="0">
              <a:lnSpc>
                <a:spcPct val="135000"/>
              </a:lnSpc>
              <a:buNone/>
            </a:pPr>
            <a:endParaRPr lang="en-US" sz="2000" dirty="0">
              <a:latin typeface="Century Gothic"/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r>
              <a:rPr lang="en-US" sz="2000" dirty="0">
                <a:latin typeface="Century Gothic"/>
                <a:cs typeface="Calibri"/>
              </a:rPr>
              <a:t>Go to the 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Attribute Editor -&gt; VrayMtl1</a:t>
            </a:r>
          </a:p>
          <a:p>
            <a:pPr marL="0" indent="0">
              <a:lnSpc>
                <a:spcPct val="135000"/>
              </a:lnSpc>
              <a:buNone/>
            </a:pPr>
            <a:endParaRPr lang="en-US" sz="2000" dirty="0">
              <a:solidFill>
                <a:schemeClr val="accent1"/>
              </a:solidFill>
              <a:latin typeface="Century Gothic"/>
            </a:endParaRPr>
          </a:p>
          <a:p>
            <a:pPr marL="0" indent="0">
              <a:lnSpc>
                <a:spcPct val="135000"/>
              </a:lnSpc>
              <a:buNone/>
            </a:pPr>
            <a:r>
              <a:rPr lang="en-US" sz="2000" dirty="0">
                <a:latin typeface="Century Gothic"/>
              </a:rPr>
              <a:t>Click on the 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Diffuse </a:t>
            </a:r>
            <a:r>
              <a:rPr lang="en-US" sz="2000" dirty="0" err="1">
                <a:solidFill>
                  <a:schemeClr val="accent1"/>
                </a:solidFill>
                <a:latin typeface="Century Gothic"/>
              </a:rPr>
              <a:t>colour</a:t>
            </a:r>
            <a:r>
              <a:rPr lang="en-US" sz="2000" dirty="0">
                <a:solidFill>
                  <a:schemeClr val="accent1"/>
                </a:solidFill>
                <a:latin typeface="Century Gothic"/>
              </a:rPr>
              <a:t> </a:t>
            </a:r>
            <a:r>
              <a:rPr lang="en-US" sz="2000" dirty="0">
                <a:latin typeface="Century Gothic"/>
              </a:rPr>
              <a:t>option box</a:t>
            </a:r>
            <a:endParaRPr lang="en-US" sz="3000" dirty="0"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endParaRPr lang="en-US" sz="2000" dirty="0">
              <a:latin typeface="Century Gothic"/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r>
              <a:rPr lang="en-US" sz="2000" dirty="0">
                <a:latin typeface="Century Gothic"/>
                <a:cs typeface="Calibri"/>
              </a:rPr>
              <a:t>Under the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Image Name</a:t>
            </a:r>
            <a:r>
              <a:rPr lang="en-US" sz="2000" dirty="0">
                <a:latin typeface="Century Gothic"/>
                <a:cs typeface="Calibri"/>
              </a:rPr>
              <a:t> text box, click on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Reload</a:t>
            </a:r>
            <a:r>
              <a:rPr lang="en-US" sz="2000" dirty="0">
                <a:latin typeface="Century Gothic"/>
                <a:cs typeface="Calibri"/>
              </a:rPr>
              <a:t>.</a:t>
            </a:r>
          </a:p>
          <a:p>
            <a:pPr marL="0" indent="0">
              <a:lnSpc>
                <a:spcPct val="135000"/>
              </a:lnSpc>
              <a:buNone/>
            </a:pPr>
            <a:endParaRPr lang="en-US" sz="2000" dirty="0">
              <a:latin typeface="Century Gothic"/>
              <a:cs typeface="Calibri"/>
            </a:endParaRPr>
          </a:p>
          <a:p>
            <a:pPr marL="0" indent="0">
              <a:lnSpc>
                <a:spcPct val="135000"/>
              </a:lnSpc>
              <a:buNone/>
            </a:pPr>
            <a:r>
              <a:rPr lang="en-US" sz="2000" dirty="0">
                <a:latin typeface="Century Gothic"/>
                <a:cs typeface="Calibri"/>
              </a:rPr>
              <a:t>After hitting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Reload</a:t>
            </a:r>
            <a:r>
              <a:rPr lang="en-US" sz="2000" dirty="0">
                <a:latin typeface="Century Gothic"/>
                <a:cs typeface="Calibri"/>
              </a:rPr>
              <a:t>, that long path should now say:</a:t>
            </a:r>
            <a:endParaRPr lang="en-US" sz="3000" dirty="0">
              <a:cs typeface="Calibri"/>
            </a:endParaRPr>
          </a:p>
          <a:p>
            <a:pPr algn="ctr">
              <a:lnSpc>
                <a:spcPct val="135000"/>
              </a:lnSpc>
              <a:buNone/>
            </a:pPr>
            <a:r>
              <a:rPr lang="en-US" sz="2000" dirty="0" err="1">
                <a:solidFill>
                  <a:srgbClr val="FF0000"/>
                </a:solidFill>
                <a:latin typeface="Century Gothic"/>
                <a:cs typeface="Calibri"/>
              </a:rPr>
              <a:t>sourceimages</a:t>
            </a:r>
            <a:r>
              <a:rPr lang="en-US" sz="2000" dirty="0">
                <a:solidFill>
                  <a:srgbClr val="FF0000"/>
                </a:solidFill>
                <a:latin typeface="Century Gothic"/>
                <a:cs typeface="Calibri"/>
              </a:rPr>
              <a:t>/leopard.jpg</a:t>
            </a:r>
            <a:endParaRPr lang="en-US" dirty="0">
              <a:cs typeface="Calibri"/>
            </a:endParaRPr>
          </a:p>
          <a:p>
            <a:pPr algn="ctr">
              <a:lnSpc>
                <a:spcPct val="135000"/>
              </a:lnSpc>
              <a:buNone/>
            </a:pPr>
            <a:endParaRPr lang="en-US" sz="2000" dirty="0">
              <a:solidFill>
                <a:srgbClr val="FF0000"/>
              </a:solidFill>
              <a:latin typeface="Century Gothic"/>
            </a:endParaRPr>
          </a:p>
          <a:p>
            <a:pPr marL="0" indent="0">
              <a:lnSpc>
                <a:spcPct val="135000"/>
              </a:lnSpc>
              <a:buNone/>
            </a:pPr>
            <a:r>
              <a:rPr lang="en-US" sz="2000" dirty="0">
                <a:latin typeface="Century Gothic"/>
                <a:cs typeface="Calibri"/>
              </a:rPr>
              <a:t>Do the same for the rest of the objects if they have any textures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12196697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Century Gothic"/>
              </a:rPr>
              <a:t>Update the textures</a:t>
            </a:r>
          </a:p>
        </p:txBody>
      </p:sp>
      <p:pic>
        <p:nvPicPr>
          <p:cNvPr id="4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0C266F13-55EF-4961-B311-73E553396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823" y="1188657"/>
            <a:ext cx="6539830" cy="3451315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26D8E95-37E9-4D67-AE2C-20C9082F5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822" y="4097803"/>
            <a:ext cx="6526463" cy="27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50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141" y="1615129"/>
            <a:ext cx="5710782" cy="5165223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en-US" sz="2000" dirty="0">
                <a:latin typeface="Century Gothic"/>
                <a:cs typeface="Calibri"/>
              </a:rPr>
              <a:t>Check that your render settings are correct:</a:t>
            </a:r>
          </a:p>
          <a:p>
            <a:pPr marL="342900" indent="-342900">
              <a:lnSpc>
                <a:spcPct val="210000"/>
              </a:lnSpc>
            </a:pPr>
            <a:r>
              <a:rPr lang="en-US" sz="2000" dirty="0">
                <a:latin typeface="Century Gothic"/>
                <a:cs typeface="Calibri"/>
              </a:rPr>
              <a:t>Select the </a:t>
            </a:r>
            <a:r>
              <a:rPr lang="en-US" sz="2000" dirty="0" err="1">
                <a:solidFill>
                  <a:schemeClr val="accent1"/>
                </a:solidFill>
                <a:latin typeface="Century Gothic"/>
                <a:cs typeface="Calibri"/>
              </a:rPr>
              <a:t>VRay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 </a:t>
            </a:r>
            <a:r>
              <a:rPr lang="en-US" sz="2000" dirty="0">
                <a:latin typeface="Century Gothic"/>
                <a:cs typeface="Calibri"/>
              </a:rPr>
              <a:t>renderer</a:t>
            </a:r>
          </a:p>
          <a:p>
            <a:pPr marL="342900" indent="-342900">
              <a:lnSpc>
                <a:spcPct val="210000"/>
              </a:lnSpc>
            </a:pPr>
            <a:r>
              <a:rPr lang="en-US" sz="2000" dirty="0">
                <a:latin typeface="Century Gothic"/>
                <a:cs typeface="Calibri"/>
              </a:rPr>
              <a:t>Make sure you have a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name </a:t>
            </a:r>
            <a:r>
              <a:rPr lang="en-US" sz="2000" dirty="0">
                <a:latin typeface="Century Gothic"/>
                <a:cs typeface="Calibri"/>
              </a:rPr>
              <a:t>for the output renders</a:t>
            </a:r>
          </a:p>
          <a:p>
            <a:pPr marL="342900" indent="-342900">
              <a:lnSpc>
                <a:spcPct val="210000"/>
              </a:lnSpc>
            </a:pPr>
            <a:r>
              <a:rPr lang="en-US" sz="2000" dirty="0">
                <a:latin typeface="Century Gothic"/>
                <a:cs typeface="Calibri"/>
              </a:rPr>
              <a:t>Tick on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Export a .</a:t>
            </a:r>
            <a:r>
              <a:rPr lang="en-US" sz="2000" dirty="0" err="1">
                <a:solidFill>
                  <a:schemeClr val="accent1"/>
                </a:solidFill>
                <a:latin typeface="Century Gothic"/>
                <a:cs typeface="Calibri"/>
              </a:rPr>
              <a:t>vrscene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 file</a:t>
            </a:r>
          </a:p>
          <a:p>
            <a:pPr marL="342900" indent="-342900">
              <a:lnSpc>
                <a:spcPct val="210000"/>
              </a:lnSpc>
            </a:pPr>
            <a:r>
              <a:rPr lang="en-US" sz="2000" b="1" dirty="0">
                <a:solidFill>
                  <a:srgbClr val="FF0000"/>
                </a:solidFill>
                <a:latin typeface="Century Gothic"/>
                <a:cs typeface="Calibri"/>
              </a:rPr>
              <a:t>Do not give a file name for the .</a:t>
            </a:r>
            <a:r>
              <a:rPr lang="en-US" sz="2000" b="1" dirty="0" err="1">
                <a:solidFill>
                  <a:srgbClr val="FF0000"/>
                </a:solidFill>
                <a:latin typeface="Century Gothic"/>
                <a:cs typeface="Calibri"/>
              </a:rPr>
              <a:t>vrscene</a:t>
            </a:r>
            <a:endParaRPr lang="en-US"/>
          </a:p>
          <a:p>
            <a:pPr marL="342900" indent="-342900">
              <a:lnSpc>
                <a:spcPct val="210000"/>
              </a:lnSpc>
            </a:pPr>
            <a:r>
              <a:rPr lang="en-US" sz="2000" dirty="0">
                <a:latin typeface="Century Gothic"/>
                <a:cs typeface="Calibri"/>
              </a:rPr>
              <a:t>Check the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format </a:t>
            </a:r>
            <a:r>
              <a:rPr lang="en-US" sz="2000" dirty="0">
                <a:latin typeface="Century Gothic"/>
                <a:cs typeface="Calibri"/>
              </a:rPr>
              <a:t>and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frame padding</a:t>
            </a:r>
          </a:p>
          <a:p>
            <a:pPr marL="342900" indent="-342900">
              <a:lnSpc>
                <a:spcPct val="210000"/>
              </a:lnSpc>
            </a:pPr>
            <a:r>
              <a:rPr lang="en-US" sz="2000" dirty="0">
                <a:latin typeface="Century Gothic"/>
                <a:cs typeface="Calibri"/>
              </a:rPr>
              <a:t>Make sure your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animation frames</a:t>
            </a:r>
            <a:r>
              <a:rPr lang="en-US" sz="2000" dirty="0">
                <a:latin typeface="Century Gothic"/>
                <a:cs typeface="Calibri"/>
              </a:rPr>
              <a:t> are correct</a:t>
            </a:r>
          </a:p>
          <a:p>
            <a:pPr marL="342900" indent="-342900">
              <a:lnSpc>
                <a:spcPct val="210000"/>
              </a:lnSpc>
            </a:pPr>
            <a:r>
              <a:rPr lang="en-US" sz="2000" dirty="0">
                <a:latin typeface="Century Gothic"/>
                <a:cs typeface="Calibri"/>
              </a:rPr>
              <a:t>Select the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camera </a:t>
            </a:r>
            <a:r>
              <a:rPr lang="en-US" sz="2000" dirty="0">
                <a:latin typeface="Century Gothic"/>
                <a:cs typeface="Calibri"/>
              </a:rPr>
              <a:t>to render from</a:t>
            </a:r>
          </a:p>
          <a:p>
            <a:pPr marL="342900" indent="-342900">
              <a:lnSpc>
                <a:spcPct val="210000"/>
              </a:lnSpc>
            </a:pPr>
            <a:r>
              <a:rPr lang="en-US" sz="2000" dirty="0">
                <a:latin typeface="Century Gothic"/>
                <a:cs typeface="Calibri"/>
              </a:rPr>
              <a:t>Set the correct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resolution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6475013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Century Gothic"/>
              </a:rPr>
              <a:t>Check the render settings</a:t>
            </a:r>
            <a:endParaRPr lang="en-US" dirty="0">
              <a:latin typeface="Century Gothic"/>
            </a:endParaRPr>
          </a:p>
        </p:txBody>
      </p:sp>
      <p:pic>
        <p:nvPicPr>
          <p:cNvPr id="2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EBD3133A-96AD-475E-81ED-D9B4F2F8C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296" y="1198"/>
            <a:ext cx="5724357" cy="685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1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088" y="1962708"/>
            <a:ext cx="4039731" cy="322680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342900">
              <a:lnSpc>
                <a:spcPct val="135000"/>
              </a:lnSpc>
            </a:pPr>
            <a:r>
              <a:rPr lang="en-US" sz="2000" dirty="0">
                <a:latin typeface="Century Gothic"/>
                <a:cs typeface="Calibri"/>
              </a:rPr>
              <a:t>Press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Ctrl + S</a:t>
            </a:r>
            <a:r>
              <a:rPr lang="en-US" sz="2000" dirty="0">
                <a:latin typeface="Century Gothic"/>
                <a:cs typeface="Calibri"/>
              </a:rPr>
              <a:t> to save the scene</a:t>
            </a:r>
            <a:endParaRPr lang="en-US" dirty="0"/>
          </a:p>
          <a:p>
            <a:pPr marL="342900" indent="-342900"/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  <a:cs typeface="Calibri"/>
              </a:rPr>
              <a:t>Open the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Script Editor</a:t>
            </a:r>
            <a:r>
              <a:rPr lang="en-US" sz="2000" dirty="0">
                <a:latin typeface="Century Gothic"/>
                <a:cs typeface="Calibri"/>
              </a:rPr>
              <a:t> for debugging information</a:t>
            </a:r>
            <a:endParaRPr lang="en-US" dirty="0">
              <a:cs typeface="Calibri"/>
            </a:endParaRPr>
          </a:p>
          <a:p>
            <a:pPr marL="342900" indent="-342900"/>
            <a:endParaRPr lang="en-US" sz="2000" dirty="0">
              <a:latin typeface="Century Gothic"/>
              <a:cs typeface="Calibri"/>
            </a:endParaRPr>
          </a:p>
          <a:p>
            <a:pPr marL="342900" indent="-342900"/>
            <a:r>
              <a:rPr lang="en-US" sz="2000" dirty="0">
                <a:latin typeface="Century Gothic"/>
                <a:cs typeface="Calibri"/>
              </a:rPr>
              <a:t>Go to the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rendering shelf</a:t>
            </a:r>
          </a:p>
          <a:p>
            <a:pPr marL="342900" indent="-342900"/>
            <a:endParaRPr lang="en-US" sz="2000" dirty="0">
              <a:latin typeface="Century Gothic"/>
              <a:cs typeface="Calibri"/>
            </a:endParaRPr>
          </a:p>
          <a:p>
            <a:pPr marL="342900" indent="-342900"/>
            <a:r>
              <a:rPr lang="en-US" sz="2000" dirty="0">
                <a:latin typeface="Century Gothic"/>
                <a:cs typeface="Calibri"/>
              </a:rPr>
              <a:t>Hit the cow!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12196697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Century Gothic"/>
              </a:rPr>
              <a:t>Let's render</a:t>
            </a:r>
            <a:endParaRPr lang="en-US" dirty="0">
              <a:latin typeface="Century Gothic"/>
            </a:endParaRPr>
          </a:p>
        </p:txBody>
      </p:sp>
      <p:pic>
        <p:nvPicPr>
          <p:cNvPr id="4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B361B381-96B3-4468-914C-EA2193DC0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190" y="1575581"/>
            <a:ext cx="7542463" cy="400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7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246" y="2189972"/>
            <a:ext cx="4440783" cy="32401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  <a:cs typeface="Calibri"/>
              </a:rPr>
              <a:t>Check your local disk space (quota), or 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skip </a:t>
            </a:r>
            <a:r>
              <a:rPr lang="en-US" sz="2000" dirty="0">
                <a:latin typeface="Century Gothic"/>
                <a:cs typeface="Calibri"/>
              </a:rPr>
              <a:t>if not needed.</a:t>
            </a:r>
            <a:endParaRPr lang="en-US" dirty="0">
              <a:cs typeface="Calibri"/>
            </a:endParaRPr>
          </a:p>
          <a:p>
            <a:pPr marL="0" indent="0">
              <a:lnSpc>
                <a:spcPct val="125000"/>
              </a:lnSpc>
              <a:buNone/>
            </a:pP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  <a:cs typeface="Calibri"/>
              </a:rPr>
              <a:t>Check the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script editor</a:t>
            </a:r>
            <a:r>
              <a:rPr lang="en-US" sz="2000" dirty="0">
                <a:latin typeface="Century Gothic"/>
                <a:cs typeface="Calibri"/>
              </a:rPr>
              <a:t> for any warnings about the version of the tool you are using.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12196697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2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D1778C1C-885C-4D72-9B9F-88A238B75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716" y="1575581"/>
            <a:ext cx="7341936" cy="39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36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EECA-655B-4D3A-83EC-D66E5A1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63" y="1254181"/>
            <a:ext cx="4347205" cy="516522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  <a:cs typeface="Calibri"/>
              </a:rPr>
              <a:t>The tool will generate your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.</a:t>
            </a:r>
            <a:r>
              <a:rPr lang="en-US" sz="2000" dirty="0" err="1">
                <a:solidFill>
                  <a:schemeClr val="accent1"/>
                </a:solidFill>
                <a:latin typeface="Century Gothic"/>
                <a:cs typeface="Calibri"/>
              </a:rPr>
              <a:t>vrscene</a:t>
            </a:r>
            <a:r>
              <a:rPr lang="en-US" sz="2000" dirty="0">
                <a:latin typeface="Century Gothic"/>
                <a:cs typeface="Calibri"/>
              </a:rPr>
              <a:t>. If one exists, already it will ask you if you want it to be replaced. Otherwise, it will use the old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.</a:t>
            </a:r>
            <a:r>
              <a:rPr lang="en-US" sz="2000" dirty="0" err="1">
                <a:solidFill>
                  <a:schemeClr val="accent1"/>
                </a:solidFill>
                <a:latin typeface="Century Gothic"/>
                <a:cs typeface="Calibri"/>
              </a:rPr>
              <a:t>vrscene</a:t>
            </a:r>
            <a:r>
              <a:rPr lang="en-US" sz="2000" dirty="0">
                <a:latin typeface="Century Gothic"/>
                <a:cs typeface="Calibri"/>
              </a:rPr>
              <a:t> for your renders.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  <a:cs typeface="Calibri"/>
              </a:rPr>
              <a:t>A new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terminal </a:t>
            </a:r>
            <a:r>
              <a:rPr lang="en-US" sz="2000" dirty="0">
                <a:latin typeface="Century Gothic"/>
                <a:cs typeface="Calibri"/>
              </a:rPr>
              <a:t>will appear which links to the </a:t>
            </a:r>
            <a:r>
              <a:rPr lang="en-US" sz="2000" dirty="0" err="1">
                <a:latin typeface="Century Gothic"/>
                <a:cs typeface="Calibri"/>
              </a:rPr>
              <a:t>renderfarm</a:t>
            </a:r>
            <a:r>
              <a:rPr lang="en-US" sz="2000" dirty="0">
                <a:latin typeface="Century Gothic"/>
                <a:cs typeface="Calibri"/>
              </a:rPr>
              <a:t>.</a:t>
            </a:r>
          </a:p>
          <a:p>
            <a:pPr marL="0" indent="0">
              <a:lnSpc>
                <a:spcPct val="125000"/>
              </a:lnSpc>
              <a:buNone/>
            </a:pP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  <a:cs typeface="Calibri"/>
              </a:rPr>
              <a:t>Check the data passed on to the </a:t>
            </a:r>
            <a:r>
              <a:rPr lang="en-US" sz="2000" dirty="0" err="1">
                <a:latin typeface="Century Gothic"/>
                <a:cs typeface="Calibri"/>
              </a:rPr>
              <a:t>renderfarm</a:t>
            </a:r>
            <a:r>
              <a:rPr lang="en-US" sz="2000" dirty="0">
                <a:latin typeface="Century Gothic"/>
                <a:cs typeface="Calibri"/>
              </a:rPr>
              <a:t> by reading the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script editor</a:t>
            </a:r>
            <a:r>
              <a:rPr lang="en-US" sz="2000" dirty="0">
                <a:latin typeface="Century Gothic"/>
                <a:cs typeface="Calibri"/>
              </a:rPr>
              <a:t> and the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terminal</a:t>
            </a:r>
            <a:r>
              <a:rPr lang="en-US" sz="2000" dirty="0">
                <a:latin typeface="Century Gothic"/>
                <a:cs typeface="Calibri"/>
              </a:rPr>
              <a:t>. If not correct, just close the terminal to cancel the process.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b="1" dirty="0">
                <a:solidFill>
                  <a:srgbClr val="FF0000"/>
                </a:solidFill>
                <a:latin typeface="Century Gothic"/>
                <a:cs typeface="Calibri"/>
              </a:rPr>
              <a:t>DO NOT USE MAYA OR CONTINUE TO WORK ON YOUR SCENE WHILE YOU SUBMIT A JOB TO THE RENDERFARM.</a:t>
            </a:r>
          </a:p>
          <a:p>
            <a:pPr marL="342900" indent="-342900">
              <a:lnSpc>
                <a:spcPct val="125000"/>
              </a:lnSpc>
            </a:pPr>
            <a:endParaRPr lang="en-US" sz="2000" dirty="0">
              <a:latin typeface="Century Gothic"/>
              <a:cs typeface="Calibri"/>
            </a:endParaRPr>
          </a:p>
          <a:p>
            <a:pPr marL="342900" indent="-342900">
              <a:lnSpc>
                <a:spcPct val="125000"/>
              </a:lnSpc>
            </a:pPr>
            <a:r>
              <a:rPr lang="en-US" sz="2000" dirty="0">
                <a:latin typeface="Century Gothic"/>
                <a:cs typeface="Calibri"/>
              </a:rPr>
              <a:t>Enter your </a:t>
            </a:r>
            <a:r>
              <a:rPr lang="en-US" sz="2000" dirty="0">
                <a:solidFill>
                  <a:schemeClr val="accent1"/>
                </a:solidFill>
                <a:latin typeface="Century Gothic"/>
                <a:cs typeface="Calibri"/>
              </a:rPr>
              <a:t>password </a:t>
            </a:r>
            <a:r>
              <a:rPr lang="en-US" sz="2000" dirty="0">
                <a:latin typeface="Century Gothic"/>
                <a:cs typeface="Calibri"/>
              </a:rPr>
              <a:t>to continue.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49CC7-CA2F-4420-9A14-C5E29B40102B}"/>
              </a:ext>
            </a:extLst>
          </p:cNvPr>
          <p:cNvSpPr txBox="1">
            <a:spLocks/>
          </p:cNvSpPr>
          <p:nvPr/>
        </p:nvSpPr>
        <p:spPr>
          <a:xfrm>
            <a:off x="-3896" y="-1278"/>
            <a:ext cx="12196697" cy="142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/>
              </a:rPr>
              <a:t>Using the tool</a:t>
            </a:r>
            <a:endParaRPr lang="en-US" dirty="0"/>
          </a:p>
        </p:txBody>
      </p:sp>
      <p:pic>
        <p:nvPicPr>
          <p:cNvPr id="4" name="Picture 4" descr="A close up of electronics&#10;&#10;Description generated with high confidence">
            <a:extLst>
              <a:ext uri="{FF2B5EF4-FFF2-40B4-BE49-F238E27FC236}">
                <a16:creationId xmlns:a16="http://schemas.microsoft.com/office/drawing/2014/main" id="{188369B4-FE85-4E37-AF37-E99D262EE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506" y="1775773"/>
            <a:ext cx="7422147" cy="39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62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474</Words>
  <Application>Microsoft Office PowerPoint</Application>
  <PresentationFormat>Widescreen</PresentationFormat>
  <Paragraphs>96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Office Theme</vt:lpstr>
      <vt:lpstr>PowerPoint Presentation</vt:lpstr>
      <vt:lpstr>Copy the example scene</vt:lpstr>
      <vt:lpstr>Open the example scene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Constantinos Glynos</cp:lastModifiedBy>
  <cp:revision>1645</cp:revision>
  <dcterms:created xsi:type="dcterms:W3CDTF">2015-09-18T22:12:45Z</dcterms:created>
  <dcterms:modified xsi:type="dcterms:W3CDTF">2020-01-08T14:29:45Z</dcterms:modified>
</cp:coreProperties>
</file>